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5C92E-9DE1-49CE-B8D9-7249C10D9DD4}" type="datetimeFigureOut">
              <a:rPr lang="ru-RU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78782F-DF33-419A-B349-85B84A3AF2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9FDAF-9B42-4FFE-BBB1-77F5D3508583}" type="datetimeFigureOut">
              <a:rPr lang="ru-RU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047F30-7404-45FE-8D7B-F1BEA1D2A7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6C8383-114C-400A-BCBF-A1A890F0D143}" type="datetimeFigureOut">
              <a:rPr lang="ru-RU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C76A6-134B-4F36-B04A-85E9ABFF9D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948B27-05ED-4329-95A2-6813F7A623AD}" type="datetimeFigureOut">
              <a:rPr lang="ru-RU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80DF27-D118-471E-9CDF-0AAD73B09D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596A3-5BE9-46FA-AACE-320C9F24A778}" type="datetimeFigureOut">
              <a:rPr lang="ru-RU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CC9758-9058-4EC0-AF33-5606A623AF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F20539-1C24-432A-A151-8C620014E1CF}" type="datetimeFigureOut">
              <a:rPr lang="ru-RU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1AC4E7-AC6C-4F9D-A6A1-9B42CA2293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44162-28D9-45B9-9110-AC90663248A9}" type="datetimeFigureOut">
              <a:rPr lang="ru-RU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D9C30A-804E-402B-8431-31D019AE70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52AE64-F883-4BAD-BFE8-1440E8F49257}" type="datetimeFigureOut">
              <a:rPr lang="ru-RU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5FD167-3B1B-4DA5-A95B-75CC423825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7271E0-E061-415B-BD2B-67A82E654DEE}" type="datetimeFigureOut">
              <a:rPr lang="ru-RU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C49AA1-DD9F-429F-B3B2-B293996B20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C56080-B3C7-4342-8649-B370CAFB0B08}" type="datetimeFigureOut">
              <a:rPr lang="ru-RU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585E17-66ED-47D6-9D8D-973384688E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4288E8-F079-41C1-A237-CCD304079498}" type="datetimeFigureOut">
              <a:rPr lang="ru-RU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BC527-B0C6-4A16-926E-DC202FDD03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F2D12F2-A0C4-469C-B626-76C53244704B}" type="datetimeFigureOut">
              <a:rPr lang="ru-RU"/>
              <a:pPr>
                <a:defRPr/>
              </a:pPr>
              <a:t>19.09.2020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5AE8F2F-0ADE-4ADD-B611-F941D0E3B5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725488" y="407988"/>
            <a:ext cx="7772400" cy="1470025"/>
          </a:xfrm>
        </p:spPr>
        <p:txBody>
          <a:bodyPr/>
          <a:lstStyle/>
          <a:p>
            <a:pPr eaLnBrk="1" hangingPunct="1"/>
            <a:r>
              <a:rPr lang="ru-RU" dirty="0" smtClean="0">
                <a:latin typeface="Arial" charset="0"/>
              </a:rPr>
              <a:t>ОЗ от 16.07.2009 №73-03</a:t>
            </a:r>
            <a:br>
              <a:rPr lang="ru-RU" dirty="0" smtClean="0">
                <a:latin typeface="Arial" charset="0"/>
              </a:rPr>
            </a:br>
            <a:r>
              <a:rPr lang="ru-RU" dirty="0" smtClean="0">
                <a:latin typeface="Arial" charset="0"/>
              </a:rPr>
              <a:t>Комендантский час</a:t>
            </a:r>
          </a:p>
        </p:txBody>
      </p:sp>
      <p:sp>
        <p:nvSpPr>
          <p:cNvPr id="1331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188" y="2205038"/>
            <a:ext cx="7192962" cy="388778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400" dirty="0" smtClean="0">
                <a:solidFill>
                  <a:schemeClr val="tx1"/>
                </a:solidFill>
                <a:latin typeface="Arial" charset="0"/>
              </a:rPr>
              <a:t>«Об установлении на территории Свердловской области мер по недопущению нахождения детей  в местах, нахождение в которых может причинить вред здоровью детей, их духовному и физическому, интеллектуальному, психологическому, духовному и нравственному развитию и по недопущению нахождения детей в ночное время в общественных местах без сопровождения родителей (лиц, их замещающих) или лиц, осуществляющих мероприятия с участием детей»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ctrTitle"/>
          </p:nvPr>
        </p:nvSpPr>
        <p:spPr>
          <a:xfrm>
            <a:off x="725488" y="407988"/>
            <a:ext cx="7772400" cy="1470025"/>
          </a:xfrm>
        </p:spPr>
        <p:txBody>
          <a:bodyPr/>
          <a:lstStyle/>
          <a:p>
            <a:pPr eaLnBrk="1" hangingPunct="1"/>
            <a:r>
              <a:rPr lang="ru-RU" sz="3600" b="1" i="1" smtClean="0">
                <a:latin typeface="Arial" charset="0"/>
              </a:rPr>
              <a:t>Родительские заповеди</a:t>
            </a:r>
            <a:br>
              <a:rPr lang="ru-RU" sz="3600" b="1" i="1" smtClean="0">
                <a:latin typeface="Arial" charset="0"/>
              </a:rPr>
            </a:br>
            <a:r>
              <a:rPr lang="ru-RU" sz="3600" b="1" smtClean="0">
                <a:latin typeface="Arial" charset="0"/>
              </a:rPr>
              <a:t>Заповедь №1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350" y="2205038"/>
            <a:ext cx="64008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dirty="0" smtClean="0">
                <a:solidFill>
                  <a:srgbClr val="898989"/>
                </a:solidFill>
                <a:latin typeface="Arial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Arial" charset="0"/>
              </a:rPr>
              <a:t>Не старайтесь сделать из ребёнка свою копию, он будет собой, даже если Вы этому будете активно противодействовать.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1"/>
          <p:cNvSpPr>
            <a:spLocks noGrp="1"/>
          </p:cNvSpPr>
          <p:nvPr>
            <p:ph type="ctrTitle"/>
          </p:nvPr>
        </p:nvSpPr>
        <p:spPr>
          <a:xfrm>
            <a:off x="725488" y="407988"/>
            <a:ext cx="7772400" cy="1470025"/>
          </a:xfrm>
        </p:spPr>
        <p:txBody>
          <a:bodyPr/>
          <a:lstStyle/>
          <a:p>
            <a:pPr eaLnBrk="1" hangingPunct="1"/>
            <a:r>
              <a:rPr lang="ru-RU" sz="3600" b="1" smtClean="0">
                <a:latin typeface="Arial" charset="0"/>
              </a:rPr>
              <a:t>Заповедь №2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350" y="2205038"/>
            <a:ext cx="6400800" cy="1752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dirty="0" smtClean="0">
                <a:solidFill>
                  <a:schemeClr val="tx1"/>
                </a:solidFill>
                <a:latin typeface="Arial" charset="0"/>
              </a:rPr>
              <a:t>Не требуйте от ребёнка благодарности только за то, что Вы дали ему жизнь. В своё время он даст жизнь Вашим внукам и уже этим вернёт свой долг с лихвой.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Заголовок 1"/>
          <p:cNvSpPr>
            <a:spLocks noGrp="1"/>
          </p:cNvSpPr>
          <p:nvPr>
            <p:ph type="ctrTitle"/>
          </p:nvPr>
        </p:nvSpPr>
        <p:spPr>
          <a:xfrm>
            <a:off x="725488" y="407988"/>
            <a:ext cx="7772400" cy="1470025"/>
          </a:xfrm>
        </p:spPr>
        <p:txBody>
          <a:bodyPr/>
          <a:lstStyle/>
          <a:p>
            <a:pPr eaLnBrk="1" hangingPunct="1"/>
            <a:r>
              <a:rPr lang="ru-RU" sz="3600" b="1" smtClean="0">
                <a:latin typeface="Arial" charset="0"/>
              </a:rPr>
              <a:t>Заповедь №3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350" y="2205038"/>
            <a:ext cx="6400800" cy="1752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dirty="0" smtClean="0">
                <a:solidFill>
                  <a:schemeClr val="tx1"/>
                </a:solidFill>
                <a:latin typeface="Arial" charset="0"/>
              </a:rPr>
              <a:t>Не вымещайте на ребёнке свою злость и обиды за неудачи в работе или личной жизни. Всё зло, которое Вы излили на ребёнка, вернётся к Вам, нередко в гипертрофированном виде.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Заголовок 1"/>
          <p:cNvSpPr>
            <a:spLocks noGrp="1"/>
          </p:cNvSpPr>
          <p:nvPr>
            <p:ph type="ctrTitle"/>
          </p:nvPr>
        </p:nvSpPr>
        <p:spPr>
          <a:xfrm>
            <a:off x="725488" y="407988"/>
            <a:ext cx="7772400" cy="1470025"/>
          </a:xfrm>
        </p:spPr>
        <p:txBody>
          <a:bodyPr/>
          <a:lstStyle/>
          <a:p>
            <a:pPr eaLnBrk="1" hangingPunct="1"/>
            <a:r>
              <a:rPr lang="ru-RU" sz="3600" b="1" smtClean="0">
                <a:latin typeface="Arial" charset="0"/>
              </a:rPr>
              <a:t>Заповедь №4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350" y="2205038"/>
            <a:ext cx="64008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dirty="0" smtClean="0">
                <a:solidFill>
                  <a:schemeClr val="tx1"/>
                </a:solidFill>
                <a:latin typeface="Arial" charset="0"/>
              </a:rPr>
              <a:t>Относитесь серьёзно к проблемам ребёнка, даже если Вам они кажутся смешными. У него меньше жизненного опыта, помогите ему. Поделитесь своими знаниями.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Заголовок 1"/>
          <p:cNvSpPr>
            <a:spLocks noGrp="1"/>
          </p:cNvSpPr>
          <p:nvPr>
            <p:ph type="ctrTitle"/>
          </p:nvPr>
        </p:nvSpPr>
        <p:spPr>
          <a:xfrm>
            <a:off x="725488" y="407988"/>
            <a:ext cx="7772400" cy="1470025"/>
          </a:xfrm>
        </p:spPr>
        <p:txBody>
          <a:bodyPr/>
          <a:lstStyle/>
          <a:p>
            <a:pPr eaLnBrk="1" hangingPunct="1"/>
            <a:r>
              <a:rPr lang="ru-RU" sz="3600" smtClean="0">
                <a:latin typeface="Arial" charset="0"/>
              </a:rPr>
              <a:t>Заповедь №5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350" y="2205038"/>
            <a:ext cx="6400800" cy="1752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dirty="0" smtClean="0">
                <a:solidFill>
                  <a:schemeClr val="tx1"/>
                </a:solidFill>
                <a:latin typeface="Arial" charset="0"/>
              </a:rPr>
              <a:t>Никогда не унижайте ребёнка. Помните, что он такая же личность, как и все остальные, у него тоже есть чувство собственного достоинства.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Заголовок 1"/>
          <p:cNvSpPr>
            <a:spLocks noGrp="1"/>
          </p:cNvSpPr>
          <p:nvPr>
            <p:ph type="ctrTitle"/>
          </p:nvPr>
        </p:nvSpPr>
        <p:spPr>
          <a:xfrm>
            <a:off x="725488" y="407988"/>
            <a:ext cx="7772400" cy="1470025"/>
          </a:xfrm>
        </p:spPr>
        <p:txBody>
          <a:bodyPr/>
          <a:lstStyle/>
          <a:p>
            <a:pPr eaLnBrk="1" hangingPunct="1"/>
            <a:r>
              <a:rPr lang="ru-RU" sz="3600" smtClean="0">
                <a:latin typeface="Arial" charset="0"/>
              </a:rPr>
              <a:t>Заповедь №6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350" y="2205038"/>
            <a:ext cx="6400800" cy="1752600"/>
          </a:xfrm>
        </p:spPr>
        <p:txBody>
          <a:bodyPr/>
          <a:lstStyle/>
          <a:p>
            <a:pPr eaLnBrk="1" hangingPunct="1"/>
            <a:r>
              <a:rPr lang="ru-RU" dirty="0" smtClean="0">
                <a:solidFill>
                  <a:schemeClr val="tx1"/>
                </a:solidFill>
                <a:latin typeface="Arial" charset="0"/>
              </a:rPr>
              <a:t>Любите ребёнка просто так, а не за то, что он талантлив, красив или умён.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/>
          <p:cNvSpPr>
            <a:spLocks noGrp="1"/>
          </p:cNvSpPr>
          <p:nvPr>
            <p:ph type="ctrTitle"/>
          </p:nvPr>
        </p:nvSpPr>
        <p:spPr>
          <a:xfrm>
            <a:off x="725488" y="407988"/>
            <a:ext cx="7772400" cy="1470025"/>
          </a:xfrm>
        </p:spPr>
        <p:txBody>
          <a:bodyPr/>
          <a:lstStyle/>
          <a:p>
            <a:pPr eaLnBrk="1" hangingPunct="1"/>
            <a:r>
              <a:rPr lang="ru-RU" sz="3600" b="1" smtClean="0">
                <a:latin typeface="Arial" charset="0"/>
              </a:rPr>
              <a:t>Заповедь №7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350" y="2205038"/>
            <a:ext cx="6400800" cy="1752600"/>
          </a:xfrm>
        </p:spPr>
        <p:txBody>
          <a:bodyPr/>
          <a:lstStyle/>
          <a:p>
            <a:pPr eaLnBrk="1" hangingPunct="1"/>
            <a:r>
              <a:rPr lang="ru-RU" dirty="0" smtClean="0">
                <a:solidFill>
                  <a:schemeClr val="tx1"/>
                </a:solidFill>
                <a:latin typeface="Arial" charset="0"/>
              </a:rPr>
              <a:t>Никогда не делайте чужому ребёнку того, чего не сделали бы своему.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Заголовок 1"/>
          <p:cNvSpPr>
            <a:spLocks noGrp="1"/>
          </p:cNvSpPr>
          <p:nvPr>
            <p:ph type="ctrTitle"/>
          </p:nvPr>
        </p:nvSpPr>
        <p:spPr>
          <a:xfrm>
            <a:off x="725488" y="407988"/>
            <a:ext cx="7772400" cy="1470025"/>
          </a:xfrm>
        </p:spPr>
        <p:txBody>
          <a:bodyPr/>
          <a:lstStyle/>
          <a:p>
            <a:pPr eaLnBrk="1" hangingPunct="1"/>
            <a:r>
              <a:rPr lang="ru-RU" smtClean="0">
                <a:latin typeface="Arial" charset="0"/>
              </a:rPr>
              <a:t>Спасибо за внимание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350" y="2205038"/>
            <a:ext cx="64008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00113" y="333375"/>
            <a:ext cx="6832600" cy="4824413"/>
          </a:xfrm>
        </p:spPr>
        <p:txBody>
          <a:bodyPr/>
          <a:lstStyle/>
          <a:p>
            <a:pPr eaLnBrk="1" hangingPunct="1"/>
            <a:r>
              <a:rPr lang="ru-RU" dirty="0" smtClean="0">
                <a:solidFill>
                  <a:schemeClr val="tx1"/>
                </a:solidFill>
                <a:latin typeface="Arial" charset="0"/>
              </a:rPr>
              <a:t>Под ночным временем понимается:</a:t>
            </a:r>
          </a:p>
          <a:p>
            <a:pPr eaLnBrk="1" hangingPunct="1"/>
            <a:r>
              <a:rPr lang="ru-RU" dirty="0" smtClean="0">
                <a:solidFill>
                  <a:schemeClr val="tx1"/>
                </a:solidFill>
                <a:latin typeface="Arial" charset="0"/>
              </a:rPr>
              <a:t>Время с </a:t>
            </a:r>
            <a:r>
              <a:rPr lang="ru-RU" b="1" dirty="0" smtClean="0">
                <a:solidFill>
                  <a:schemeClr val="tx1"/>
                </a:solidFill>
                <a:latin typeface="Arial" charset="0"/>
              </a:rPr>
              <a:t>23 до 06 часов</a:t>
            </a:r>
            <a:r>
              <a:rPr lang="ru-RU" dirty="0" smtClean="0">
                <a:solidFill>
                  <a:schemeClr val="tx1"/>
                </a:solidFill>
                <a:latin typeface="Arial" charset="0"/>
              </a:rPr>
              <a:t> местного времени в период с 1 мая по 30 сентября включительно.</a:t>
            </a:r>
          </a:p>
          <a:p>
            <a:pPr eaLnBrk="1" hangingPunct="1"/>
            <a:r>
              <a:rPr lang="ru-RU" dirty="0" smtClean="0">
                <a:solidFill>
                  <a:schemeClr val="tx1"/>
                </a:solidFill>
                <a:latin typeface="Arial" charset="0"/>
              </a:rPr>
              <a:t>Время  с </a:t>
            </a:r>
            <a:r>
              <a:rPr lang="ru-RU" b="1" dirty="0" smtClean="0">
                <a:solidFill>
                  <a:schemeClr val="tx1"/>
                </a:solidFill>
                <a:latin typeface="Arial" charset="0"/>
              </a:rPr>
              <a:t>22 до 06 часов</a:t>
            </a:r>
            <a:r>
              <a:rPr lang="ru-RU" dirty="0" smtClean="0">
                <a:solidFill>
                  <a:schemeClr val="tx1"/>
                </a:solidFill>
                <a:latin typeface="Arial" charset="0"/>
              </a:rPr>
              <a:t> местного времени в период с 1 октября по </a:t>
            </a:r>
            <a:r>
              <a:rPr lang="ru-RU" dirty="0" smtClean="0">
                <a:solidFill>
                  <a:schemeClr val="tx1"/>
                </a:solidFill>
                <a:latin typeface="Arial" charset="0"/>
              </a:rPr>
              <a:t>30 </a:t>
            </a:r>
            <a:r>
              <a:rPr lang="ru-RU" dirty="0" smtClean="0">
                <a:solidFill>
                  <a:schemeClr val="tx1"/>
                </a:solidFill>
                <a:latin typeface="Arial" charset="0"/>
              </a:rPr>
              <a:t>апреля включительно</a:t>
            </a:r>
          </a:p>
          <a:p>
            <a:pPr eaLnBrk="1" hangingPunct="1"/>
            <a:endParaRPr lang="ru-RU" dirty="0" smtClean="0">
              <a:solidFill>
                <a:srgbClr val="89898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ctrTitle"/>
          </p:nvPr>
        </p:nvSpPr>
        <p:spPr>
          <a:xfrm>
            <a:off x="725488" y="407988"/>
            <a:ext cx="7772400" cy="1470025"/>
          </a:xfrm>
        </p:spPr>
        <p:txBody>
          <a:bodyPr/>
          <a:lstStyle/>
          <a:p>
            <a:pPr eaLnBrk="1" hangingPunct="1"/>
            <a:endParaRPr lang="ru-RU" sz="2000" b="1" dirty="0" smtClean="0"/>
          </a:p>
        </p:txBody>
      </p:sp>
      <p:sp>
        <p:nvSpPr>
          <p:cNvPr id="15362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350" y="2205038"/>
            <a:ext cx="6400800" cy="1752600"/>
          </a:xfrm>
        </p:spPr>
        <p:txBody>
          <a:bodyPr/>
          <a:lstStyle/>
          <a:p>
            <a:pPr eaLnBrk="1" hangingPunct="1"/>
            <a:r>
              <a:rPr lang="ru-RU" sz="2400" b="1" dirty="0" smtClean="0">
                <a:solidFill>
                  <a:schemeClr val="tx1"/>
                </a:solidFill>
              </a:rPr>
              <a:t>Неисполнение обязанности по недопущению нахождения детей в местах, нахождение в которых может причинить вред здоровью детей, нахождение детей в ночное время в общественных местах без сопровождения родителей (лиц, их заменяющих) влечёт административную ответственность, установленную законом.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ctrTitle"/>
          </p:nvPr>
        </p:nvSpPr>
        <p:spPr>
          <a:xfrm>
            <a:off x="725488" y="407988"/>
            <a:ext cx="7772400" cy="1470025"/>
          </a:xfrm>
        </p:spPr>
        <p:txBody>
          <a:bodyPr/>
          <a:lstStyle/>
          <a:p>
            <a:pPr eaLnBrk="1" hangingPunct="1"/>
            <a:r>
              <a:rPr lang="ru-RU" sz="3200" b="1" i="1" smtClean="0"/>
              <a:t>КАК ОГРАДИТЬ РЕБЁНКА ОТ АЛКОГОЛЯ И НАРКОТИКОВ?</a:t>
            </a:r>
            <a:br>
              <a:rPr lang="ru-RU" sz="3200" b="1" i="1" smtClean="0"/>
            </a:br>
            <a:r>
              <a:rPr lang="ru-RU" sz="3200" b="1" i="1" smtClean="0"/>
              <a:t/>
            </a:r>
            <a:br>
              <a:rPr lang="ru-RU" sz="3200" b="1" i="1" smtClean="0"/>
            </a:br>
            <a:endParaRPr lang="ru-RU" sz="3200" b="1" smtClean="0"/>
          </a:p>
        </p:txBody>
      </p:sp>
      <p:sp>
        <p:nvSpPr>
          <p:cNvPr id="17410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350" y="2205038"/>
            <a:ext cx="6400800" cy="1752600"/>
          </a:xfrm>
        </p:spPr>
        <p:txBody>
          <a:bodyPr/>
          <a:lstStyle/>
          <a:p>
            <a:pPr eaLnBrk="1" hangingPunct="1"/>
            <a:r>
              <a:rPr lang="ru-RU" sz="3600" dirty="0" smtClean="0">
                <a:solidFill>
                  <a:schemeClr val="tx1"/>
                </a:solidFill>
              </a:rPr>
              <a:t>Зависимое поведение в той или иной степени составляет суть человеческой жизни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ctrTitle"/>
          </p:nvPr>
        </p:nvSpPr>
        <p:spPr>
          <a:xfrm>
            <a:off x="755650" y="404813"/>
            <a:ext cx="7772400" cy="1470025"/>
          </a:xfrm>
        </p:spPr>
        <p:txBody>
          <a:bodyPr/>
          <a:lstStyle/>
          <a:p>
            <a:pPr eaLnBrk="1" hangingPunct="1"/>
            <a:r>
              <a:rPr lang="ru-RU" sz="2800" b="1" smtClean="0">
                <a:latin typeface="Arial" charset="0"/>
              </a:rPr>
              <a:t>Как оградить ребёнка от алкоголя и наркотиков?</a:t>
            </a:r>
          </a:p>
        </p:txBody>
      </p:sp>
      <p:sp>
        <p:nvSpPr>
          <p:cNvPr id="1843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350" y="2205038"/>
            <a:ext cx="6400800" cy="1752600"/>
          </a:xfrm>
        </p:spPr>
        <p:txBody>
          <a:bodyPr/>
          <a:lstStyle/>
          <a:p>
            <a:pPr eaLnBrk="1" hangingPunct="1"/>
            <a:r>
              <a:rPr lang="ru-RU" sz="3600" dirty="0" smtClean="0">
                <a:solidFill>
                  <a:schemeClr val="tx1"/>
                </a:solidFill>
              </a:rPr>
              <a:t>Ни алкоголизм, ни наркомания по наследству не передаются. Передаётся лишь предрасположенность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ctrTitle"/>
          </p:nvPr>
        </p:nvSpPr>
        <p:spPr>
          <a:xfrm>
            <a:off x="755650" y="404813"/>
            <a:ext cx="7772400" cy="1470025"/>
          </a:xfrm>
        </p:spPr>
        <p:txBody>
          <a:bodyPr/>
          <a:lstStyle/>
          <a:p>
            <a:pPr eaLnBrk="1" hangingPunct="1"/>
            <a:r>
              <a:rPr lang="ru-RU" sz="2800" b="1" smtClean="0">
                <a:latin typeface="Arial" charset="0"/>
              </a:rPr>
              <a:t>Как оградить ребёнка от алкоголя и наркотиков?</a:t>
            </a:r>
          </a:p>
        </p:txBody>
      </p:sp>
      <p:sp>
        <p:nvSpPr>
          <p:cNvPr id="1945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350" y="2205038"/>
            <a:ext cx="6400800" cy="1752600"/>
          </a:xfrm>
        </p:spPr>
        <p:txBody>
          <a:bodyPr/>
          <a:lstStyle/>
          <a:p>
            <a:pPr eaLnBrk="1" hangingPunct="1"/>
            <a:r>
              <a:rPr lang="ru-RU" sz="3600" dirty="0" smtClean="0">
                <a:solidFill>
                  <a:schemeClr val="tx1"/>
                </a:solidFill>
              </a:rPr>
              <a:t>Огромное значение имеет поведение будущей матери во время беременности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ctrTitle"/>
          </p:nvPr>
        </p:nvSpPr>
        <p:spPr>
          <a:xfrm>
            <a:off x="725488" y="407988"/>
            <a:ext cx="7772400" cy="1470025"/>
          </a:xfrm>
        </p:spPr>
        <p:txBody>
          <a:bodyPr/>
          <a:lstStyle/>
          <a:p>
            <a:pPr eaLnBrk="1" hangingPunct="1"/>
            <a:r>
              <a:rPr lang="ru-RU" sz="2800" b="1" smtClean="0">
                <a:latin typeface="Arial" charset="0"/>
              </a:rPr>
              <a:t>Как оградить ребёнка от алкоголя и наркотиков?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350" y="2205038"/>
            <a:ext cx="6400800" cy="1752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3600" dirty="0" smtClean="0">
                <a:solidFill>
                  <a:schemeClr val="tx1"/>
                </a:solidFill>
                <a:latin typeface="Arial" charset="0"/>
              </a:rPr>
              <a:t>Детский сад и школа, где проходят процессы социальной адаптации ребёнка, - это тоже зона риска. Особенно сложен в этом смысле первый класс.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ctrTitle"/>
          </p:nvPr>
        </p:nvSpPr>
        <p:spPr>
          <a:xfrm>
            <a:off x="725488" y="407988"/>
            <a:ext cx="7772400" cy="1470025"/>
          </a:xfrm>
        </p:spPr>
        <p:txBody>
          <a:bodyPr/>
          <a:lstStyle/>
          <a:p>
            <a:pPr eaLnBrk="1" hangingPunct="1"/>
            <a:r>
              <a:rPr lang="ru-RU" sz="2800" b="1" smtClean="0">
                <a:latin typeface="Arial" charset="0"/>
              </a:rPr>
              <a:t>Как оградить ребёнка от алкоголя и наркотиков?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350" y="2205038"/>
            <a:ext cx="6400800" cy="1752600"/>
          </a:xfrm>
        </p:spPr>
        <p:txBody>
          <a:bodyPr/>
          <a:lstStyle/>
          <a:p>
            <a:pPr eaLnBrk="1" hangingPunct="1"/>
            <a:r>
              <a:rPr lang="ru-RU" dirty="0" smtClean="0">
                <a:solidFill>
                  <a:schemeClr val="tx1"/>
                </a:solidFill>
                <a:latin typeface="Arial" charset="0"/>
              </a:rPr>
              <a:t>Если ребёнок стремиться «быть как все», высок риск того, что он попробует наркотик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ctrTitle"/>
          </p:nvPr>
        </p:nvSpPr>
        <p:spPr>
          <a:xfrm>
            <a:off x="725488" y="407988"/>
            <a:ext cx="7772400" cy="1470025"/>
          </a:xfrm>
        </p:spPr>
        <p:txBody>
          <a:bodyPr/>
          <a:lstStyle/>
          <a:p>
            <a:pPr eaLnBrk="1" hangingPunct="1"/>
            <a:r>
              <a:rPr lang="ru-RU" sz="2800" b="1" smtClean="0">
                <a:latin typeface="Arial" charset="0"/>
              </a:rPr>
              <a:t>Как оградить ребёнка от алкоголя и наркотиков?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350" y="2205038"/>
            <a:ext cx="6400800" cy="1752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3600" dirty="0" smtClean="0">
                <a:solidFill>
                  <a:schemeClr val="tx1"/>
                </a:solidFill>
                <a:latin typeface="Arial" charset="0"/>
              </a:rPr>
              <a:t>На держите ребёнка в информационном вакууме – он заполнит его из других источников. И не факт, что они будут достоверными и адекватными.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494</Words>
  <Application>Microsoft Office PowerPoint</Application>
  <PresentationFormat>Экран (4:3)</PresentationFormat>
  <Paragraphs>33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ОЗ от 16.07.2009 №73-03 Комендантский час</vt:lpstr>
      <vt:lpstr>Слайд 2</vt:lpstr>
      <vt:lpstr>Слайд 3</vt:lpstr>
      <vt:lpstr>КАК ОГРАДИТЬ РЕБЁНКА ОТ АЛКОГОЛЯ И НАРКОТИКОВ?  </vt:lpstr>
      <vt:lpstr>Как оградить ребёнка от алкоголя и наркотиков?</vt:lpstr>
      <vt:lpstr>Как оградить ребёнка от алкоголя и наркотиков?</vt:lpstr>
      <vt:lpstr>Как оградить ребёнка от алкоголя и наркотиков?</vt:lpstr>
      <vt:lpstr>Как оградить ребёнка от алкоголя и наркотиков?</vt:lpstr>
      <vt:lpstr>Как оградить ребёнка от алкоголя и наркотиков?</vt:lpstr>
      <vt:lpstr>Родительские заповеди Заповедь №1</vt:lpstr>
      <vt:lpstr>Заповедь №2</vt:lpstr>
      <vt:lpstr>Заповедь №3</vt:lpstr>
      <vt:lpstr>Заповедь №4</vt:lpstr>
      <vt:lpstr>Заповедь №5</vt:lpstr>
      <vt:lpstr>Заповедь №6</vt:lpstr>
      <vt:lpstr>Заповедь №7</vt:lpstr>
      <vt:lpstr>Спасибо за внимание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dom</dc:creator>
  <cp:lastModifiedBy>Андрей</cp:lastModifiedBy>
  <cp:revision>9</cp:revision>
  <dcterms:created xsi:type="dcterms:W3CDTF">2012-09-09T15:08:46Z</dcterms:created>
  <dcterms:modified xsi:type="dcterms:W3CDTF">2020-09-19T05:19:07Z</dcterms:modified>
</cp:coreProperties>
</file>